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eague Gothic" charset="1" panose="00000500000000000000"/>
      <p:regular r:id="rId23"/>
    </p:embeddedFont>
    <p:embeddedFont>
      <p:font typeface="Arimo" charset="1" panose="020B0604020202020204"/>
      <p:regular r:id="rId24"/>
    </p:embeddedFont>
    <p:embeddedFont>
      <p:font typeface="Arimo Bold" charset="1" panose="020B07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28700" y="3137821"/>
            <a:ext cx="16230600" cy="5335333"/>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PORTFOLIO</a:t>
            </a:r>
          </a:p>
        </p:txBody>
      </p:sp>
      <p:sp>
        <p:nvSpPr>
          <p:cNvPr name="TextBox 3" id="3"/>
          <p:cNvSpPr txBox="true"/>
          <p:nvPr/>
        </p:nvSpPr>
        <p:spPr>
          <a:xfrm rot="0">
            <a:off x="1028700" y="3137821"/>
            <a:ext cx="16230600" cy="5335355"/>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PORTFOLIO</a:t>
            </a:r>
          </a:p>
        </p:txBody>
      </p:sp>
      <p:sp>
        <p:nvSpPr>
          <p:cNvPr name="TextBox 4" id="4"/>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5" id="5"/>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Freeform 6" id="6"/>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04870" y="1386840"/>
            <a:ext cx="8554430" cy="4715630"/>
          </a:xfrm>
          <a:custGeom>
            <a:avLst/>
            <a:gdLst/>
            <a:ahLst/>
            <a:cxnLst/>
            <a:rect r="r" b="b" t="t" l="l"/>
            <a:pathLst>
              <a:path h="4715630" w="8554430">
                <a:moveTo>
                  <a:pt x="0" y="0"/>
                </a:moveTo>
                <a:lnTo>
                  <a:pt x="8554430" y="0"/>
                </a:lnTo>
                <a:lnTo>
                  <a:pt x="8554430" y="4715630"/>
                </a:lnTo>
                <a:lnTo>
                  <a:pt x="0" y="4715630"/>
                </a:lnTo>
                <a:lnTo>
                  <a:pt x="0" y="0"/>
                </a:lnTo>
                <a:close/>
              </a:path>
            </a:pathLst>
          </a:custGeom>
          <a:blipFill>
            <a:blip r:embed="rId4"/>
            <a:stretch>
              <a:fillRect l="0" t="0" r="0" b="0"/>
            </a:stretch>
          </a:blipFill>
        </p:spPr>
      </p:sp>
      <p:sp>
        <p:nvSpPr>
          <p:cNvPr name="TextBox 4" id="4"/>
          <p:cNvSpPr txBox="true"/>
          <p:nvPr/>
        </p:nvSpPr>
        <p:spPr>
          <a:xfrm rot="0">
            <a:off x="1008986" y="3108622"/>
            <a:ext cx="6966420" cy="1838459"/>
          </a:xfrm>
          <a:prstGeom prst="rect">
            <a:avLst/>
          </a:prstGeom>
        </p:spPr>
        <p:txBody>
          <a:bodyPr anchor="t" rtlCol="false" tIns="0" lIns="0" bIns="0" rIns="0">
            <a:spAutoFit/>
          </a:bodyPr>
          <a:lstStyle/>
          <a:p>
            <a:pPr algn="l">
              <a:lnSpc>
                <a:spcPts val="13202"/>
              </a:lnSpc>
            </a:pPr>
            <a:r>
              <a:rPr lang="en-US" sz="15003" spc="-300">
                <a:solidFill>
                  <a:srgbClr val="EBDCC4"/>
                </a:solidFill>
                <a:latin typeface="League Gothic"/>
                <a:ea typeface="League Gothic"/>
                <a:cs typeface="League Gothic"/>
                <a:sym typeface="League Gothic"/>
              </a:rPr>
              <a:t>PROTOTYPE AI</a:t>
            </a:r>
          </a:p>
        </p:txBody>
      </p:sp>
      <p:sp>
        <p:nvSpPr>
          <p:cNvPr name="TextBox 5" id="5"/>
          <p:cNvSpPr txBox="true"/>
          <p:nvPr/>
        </p:nvSpPr>
        <p:spPr>
          <a:xfrm rot="0">
            <a:off x="1008986" y="6284821"/>
            <a:ext cx="8529999" cy="1258570"/>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Lalu yang terakhir ada project AI yang masih prototype namun sudah dapat digunakan dan telah diuji coba. AI yang mampu menganalisis Big Data serta dapat mengerti bahasa manusia dengan meng-implementasikan NLP (Neural language Processing) kedalamnya</a:t>
            </a:r>
          </a:p>
        </p:txBody>
      </p:sp>
      <p:sp>
        <p:nvSpPr>
          <p:cNvPr name="TextBox 6" id="6"/>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7" id="7"/>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49802" y="2948766"/>
            <a:ext cx="9388395" cy="2640486"/>
          </a:xfrm>
          <a:custGeom>
            <a:avLst/>
            <a:gdLst/>
            <a:ahLst/>
            <a:cxnLst/>
            <a:rect r="r" b="b" t="t" l="l"/>
            <a:pathLst>
              <a:path h="2640486" w="9388395">
                <a:moveTo>
                  <a:pt x="0" y="0"/>
                </a:moveTo>
                <a:lnTo>
                  <a:pt x="9388396" y="0"/>
                </a:lnTo>
                <a:lnTo>
                  <a:pt x="9388396" y="2640486"/>
                </a:lnTo>
                <a:lnTo>
                  <a:pt x="0" y="2640486"/>
                </a:lnTo>
                <a:lnTo>
                  <a:pt x="0" y="0"/>
                </a:lnTo>
                <a:close/>
              </a:path>
            </a:pathLst>
          </a:custGeom>
          <a:blipFill>
            <a:blip r:embed="rId4"/>
            <a:stretch>
              <a:fillRect l="0" t="0" r="0" b="0"/>
            </a:stretch>
          </a:blipFill>
        </p:spPr>
      </p:sp>
      <p:sp>
        <p:nvSpPr>
          <p:cNvPr name="Freeform 4" id="4"/>
          <p:cNvSpPr/>
          <p:nvPr/>
        </p:nvSpPr>
        <p:spPr>
          <a:xfrm flipH="false" flipV="false" rot="0">
            <a:off x="1028700" y="5728669"/>
            <a:ext cx="5390394" cy="3032097"/>
          </a:xfrm>
          <a:custGeom>
            <a:avLst/>
            <a:gdLst/>
            <a:ahLst/>
            <a:cxnLst/>
            <a:rect r="r" b="b" t="t" l="l"/>
            <a:pathLst>
              <a:path h="3032097" w="5390394">
                <a:moveTo>
                  <a:pt x="0" y="0"/>
                </a:moveTo>
                <a:lnTo>
                  <a:pt x="5390394" y="0"/>
                </a:lnTo>
                <a:lnTo>
                  <a:pt x="5390394" y="3032097"/>
                </a:lnTo>
                <a:lnTo>
                  <a:pt x="0" y="3032097"/>
                </a:lnTo>
                <a:lnTo>
                  <a:pt x="0" y="0"/>
                </a:lnTo>
                <a:close/>
              </a:path>
            </a:pathLst>
          </a:custGeom>
          <a:blipFill>
            <a:blip r:embed="rId5"/>
            <a:stretch>
              <a:fillRect l="0" t="0" r="0" b="0"/>
            </a:stretch>
          </a:blipFill>
        </p:spPr>
      </p:sp>
      <p:sp>
        <p:nvSpPr>
          <p:cNvPr name="Freeform 5" id="5"/>
          <p:cNvSpPr/>
          <p:nvPr/>
        </p:nvSpPr>
        <p:spPr>
          <a:xfrm flipH="false" flipV="false" rot="0">
            <a:off x="7780809" y="5911804"/>
            <a:ext cx="9478491" cy="2665826"/>
          </a:xfrm>
          <a:custGeom>
            <a:avLst/>
            <a:gdLst/>
            <a:ahLst/>
            <a:cxnLst/>
            <a:rect r="r" b="b" t="t" l="l"/>
            <a:pathLst>
              <a:path h="2665826" w="9478491">
                <a:moveTo>
                  <a:pt x="0" y="0"/>
                </a:moveTo>
                <a:lnTo>
                  <a:pt x="9478491" y="0"/>
                </a:lnTo>
                <a:lnTo>
                  <a:pt x="9478491" y="2665826"/>
                </a:lnTo>
                <a:lnTo>
                  <a:pt x="0" y="2665826"/>
                </a:lnTo>
                <a:lnTo>
                  <a:pt x="0" y="0"/>
                </a:lnTo>
                <a:close/>
              </a:path>
            </a:pathLst>
          </a:custGeom>
          <a:blipFill>
            <a:blip r:embed="rId6"/>
            <a:stretch>
              <a:fillRect l="0" t="0" r="0" b="0"/>
            </a:stretch>
          </a:blipFill>
        </p:spPr>
      </p:sp>
      <p:sp>
        <p:nvSpPr>
          <p:cNvPr name="TextBox 6" id="6"/>
          <p:cNvSpPr txBox="true"/>
          <p:nvPr/>
        </p:nvSpPr>
        <p:spPr>
          <a:xfrm rot="0">
            <a:off x="3086122" y="1701165"/>
            <a:ext cx="12115757" cy="1247601"/>
          </a:xfrm>
          <a:prstGeom prst="rect">
            <a:avLst/>
          </a:prstGeom>
        </p:spPr>
        <p:txBody>
          <a:bodyPr anchor="t" rtlCol="false" tIns="0" lIns="0" bIns="0" rIns="0">
            <a:spAutoFit/>
          </a:bodyPr>
          <a:lstStyle/>
          <a:p>
            <a:pPr algn="ctr">
              <a:lnSpc>
                <a:spcPts val="9071"/>
              </a:lnSpc>
            </a:pPr>
            <a:r>
              <a:rPr lang="en-US" sz="10308" spc="-206">
                <a:solidFill>
                  <a:srgbClr val="EBDCC4"/>
                </a:solidFill>
                <a:latin typeface="League Gothic"/>
                <a:ea typeface="League Gothic"/>
                <a:cs typeface="League Gothic"/>
                <a:sym typeface="League Gothic"/>
              </a:rPr>
              <a:t>PROSES PENGERJAAN BERSAMA TIM</a:t>
            </a:r>
          </a:p>
        </p:txBody>
      </p:sp>
      <p:sp>
        <p:nvSpPr>
          <p:cNvPr name="TextBox 7" id="7"/>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8" id="8"/>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25537" y="5689174"/>
            <a:ext cx="4815785" cy="2708879"/>
          </a:xfrm>
          <a:custGeom>
            <a:avLst/>
            <a:gdLst/>
            <a:ahLst/>
            <a:cxnLst/>
            <a:rect r="r" b="b" t="t" l="l"/>
            <a:pathLst>
              <a:path h="2708879" w="4815785">
                <a:moveTo>
                  <a:pt x="0" y="0"/>
                </a:moveTo>
                <a:lnTo>
                  <a:pt x="4815785" y="0"/>
                </a:lnTo>
                <a:lnTo>
                  <a:pt x="4815785" y="2708879"/>
                </a:lnTo>
                <a:lnTo>
                  <a:pt x="0" y="2708879"/>
                </a:lnTo>
                <a:lnTo>
                  <a:pt x="0" y="0"/>
                </a:lnTo>
                <a:close/>
              </a:path>
            </a:pathLst>
          </a:custGeom>
          <a:blipFill>
            <a:blip r:embed="rId4"/>
            <a:stretch>
              <a:fillRect l="0" t="0" r="0" b="0"/>
            </a:stretch>
          </a:blipFill>
        </p:spPr>
      </p:sp>
      <p:sp>
        <p:nvSpPr>
          <p:cNvPr name="Freeform 4" id="4"/>
          <p:cNvSpPr/>
          <p:nvPr/>
        </p:nvSpPr>
        <p:spPr>
          <a:xfrm flipH="false" flipV="false" rot="0">
            <a:off x="4841093" y="2580240"/>
            <a:ext cx="8605814" cy="2420385"/>
          </a:xfrm>
          <a:custGeom>
            <a:avLst/>
            <a:gdLst/>
            <a:ahLst/>
            <a:cxnLst/>
            <a:rect r="r" b="b" t="t" l="l"/>
            <a:pathLst>
              <a:path h="2420385" w="8605814">
                <a:moveTo>
                  <a:pt x="0" y="0"/>
                </a:moveTo>
                <a:lnTo>
                  <a:pt x="8605814" y="0"/>
                </a:lnTo>
                <a:lnTo>
                  <a:pt x="8605814" y="2420385"/>
                </a:lnTo>
                <a:lnTo>
                  <a:pt x="0" y="2420385"/>
                </a:lnTo>
                <a:lnTo>
                  <a:pt x="0" y="0"/>
                </a:lnTo>
                <a:close/>
              </a:path>
            </a:pathLst>
          </a:custGeom>
          <a:blipFill>
            <a:blip r:embed="rId5"/>
            <a:stretch>
              <a:fillRect l="0" t="0" r="0" b="0"/>
            </a:stretch>
          </a:blipFill>
        </p:spPr>
      </p:sp>
      <p:sp>
        <p:nvSpPr>
          <p:cNvPr name="Freeform 5" id="5"/>
          <p:cNvSpPr/>
          <p:nvPr/>
        </p:nvSpPr>
        <p:spPr>
          <a:xfrm flipH="false" flipV="false" rot="0">
            <a:off x="7238478" y="5187046"/>
            <a:ext cx="3811044" cy="4071254"/>
          </a:xfrm>
          <a:custGeom>
            <a:avLst/>
            <a:gdLst/>
            <a:ahLst/>
            <a:cxnLst/>
            <a:rect r="r" b="b" t="t" l="l"/>
            <a:pathLst>
              <a:path h="4071254" w="3811044">
                <a:moveTo>
                  <a:pt x="0" y="0"/>
                </a:moveTo>
                <a:lnTo>
                  <a:pt x="3811044" y="0"/>
                </a:lnTo>
                <a:lnTo>
                  <a:pt x="3811044" y="4071254"/>
                </a:lnTo>
                <a:lnTo>
                  <a:pt x="0" y="4071254"/>
                </a:lnTo>
                <a:lnTo>
                  <a:pt x="0" y="0"/>
                </a:lnTo>
                <a:close/>
              </a:path>
            </a:pathLst>
          </a:custGeom>
          <a:blipFill>
            <a:blip r:embed="rId6"/>
            <a:stretch>
              <a:fillRect l="0" t="-29464" r="0" b="-36950"/>
            </a:stretch>
          </a:blipFill>
        </p:spPr>
      </p:sp>
      <p:sp>
        <p:nvSpPr>
          <p:cNvPr name="Freeform 6" id="6"/>
          <p:cNvSpPr/>
          <p:nvPr/>
        </p:nvSpPr>
        <p:spPr>
          <a:xfrm flipH="false" flipV="false" rot="0">
            <a:off x="11546678" y="5689174"/>
            <a:ext cx="4815785" cy="2708879"/>
          </a:xfrm>
          <a:custGeom>
            <a:avLst/>
            <a:gdLst/>
            <a:ahLst/>
            <a:cxnLst/>
            <a:rect r="r" b="b" t="t" l="l"/>
            <a:pathLst>
              <a:path h="2708879" w="4815785">
                <a:moveTo>
                  <a:pt x="0" y="0"/>
                </a:moveTo>
                <a:lnTo>
                  <a:pt x="4815785" y="0"/>
                </a:lnTo>
                <a:lnTo>
                  <a:pt x="4815785" y="2708879"/>
                </a:lnTo>
                <a:lnTo>
                  <a:pt x="0" y="2708879"/>
                </a:lnTo>
                <a:lnTo>
                  <a:pt x="0" y="0"/>
                </a:lnTo>
                <a:close/>
              </a:path>
            </a:pathLst>
          </a:custGeom>
          <a:blipFill>
            <a:blip r:embed="rId7"/>
            <a:stretch>
              <a:fillRect l="0" t="0" r="0" b="0"/>
            </a:stretch>
          </a:blipFill>
        </p:spPr>
      </p:sp>
      <p:sp>
        <p:nvSpPr>
          <p:cNvPr name="TextBox 7" id="7"/>
          <p:cNvSpPr txBox="true"/>
          <p:nvPr/>
        </p:nvSpPr>
        <p:spPr>
          <a:xfrm rot="0">
            <a:off x="3086122" y="1663065"/>
            <a:ext cx="12115757" cy="1103595"/>
          </a:xfrm>
          <a:prstGeom prst="rect">
            <a:avLst/>
          </a:prstGeom>
        </p:spPr>
        <p:txBody>
          <a:bodyPr anchor="t" rtlCol="false" tIns="0" lIns="0" bIns="0" rIns="0">
            <a:spAutoFit/>
          </a:bodyPr>
          <a:lstStyle/>
          <a:p>
            <a:pPr algn="ctr">
              <a:lnSpc>
                <a:spcPts val="8015"/>
              </a:lnSpc>
            </a:pPr>
            <a:r>
              <a:rPr lang="en-US" sz="9108" spc="-182">
                <a:solidFill>
                  <a:srgbClr val="EBDCC4"/>
                </a:solidFill>
                <a:latin typeface="League Gothic"/>
                <a:ea typeface="League Gothic"/>
                <a:cs typeface="League Gothic"/>
                <a:sym typeface="League Gothic"/>
              </a:rPr>
              <a:t>MEETING BERSAMA SELURUH KARYAWAN</a:t>
            </a:r>
          </a:p>
        </p:txBody>
      </p:sp>
      <p:sp>
        <p:nvSpPr>
          <p:cNvPr name="TextBox 8" id="8"/>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9" id="9"/>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08986" y="2558534"/>
            <a:ext cx="16250314" cy="3486129"/>
          </a:xfrm>
          <a:prstGeom prst="rect">
            <a:avLst/>
          </a:prstGeom>
        </p:spPr>
        <p:txBody>
          <a:bodyPr anchor="t" rtlCol="false" tIns="0" lIns="0" bIns="0" rIns="0">
            <a:spAutoFit/>
          </a:bodyPr>
          <a:lstStyle/>
          <a:p>
            <a:pPr algn="ctr">
              <a:lnSpc>
                <a:spcPts val="13199"/>
              </a:lnSpc>
            </a:pPr>
            <a:r>
              <a:rPr lang="en-US" sz="14999" spc="-299">
                <a:solidFill>
                  <a:srgbClr val="EBDCC4"/>
                </a:solidFill>
                <a:latin typeface="League Gothic"/>
                <a:ea typeface="League Gothic"/>
                <a:cs typeface="League Gothic"/>
                <a:sym typeface="League Gothic"/>
              </a:rPr>
              <a:t>YANG SAYA SUDAH KUASAI SELAMA MAGANG </a:t>
            </a:r>
          </a:p>
        </p:txBody>
      </p:sp>
      <p:sp>
        <p:nvSpPr>
          <p:cNvPr name="TextBox 3" id="3"/>
          <p:cNvSpPr txBox="true"/>
          <p:nvPr/>
        </p:nvSpPr>
        <p:spPr>
          <a:xfrm rot="0">
            <a:off x="3907456" y="6721056"/>
            <a:ext cx="10240987" cy="1278890"/>
          </a:xfrm>
          <a:prstGeom prst="rect">
            <a:avLst/>
          </a:prstGeom>
        </p:spPr>
        <p:txBody>
          <a:bodyPr anchor="t" rtlCol="false" tIns="0" lIns="0" bIns="0" rIns="0">
            <a:spAutoFit/>
          </a:bodyPr>
          <a:lstStyle/>
          <a:p>
            <a:pPr algn="ctr">
              <a:lnSpc>
                <a:spcPts val="5079"/>
              </a:lnSpc>
            </a:pPr>
            <a:r>
              <a:rPr lang="en-US" sz="3999">
                <a:solidFill>
                  <a:srgbClr val="EBDCC4"/>
                </a:solidFill>
                <a:latin typeface="Arimo"/>
                <a:ea typeface="Arimo"/>
                <a:cs typeface="Arimo"/>
                <a:sym typeface="Arimo"/>
              </a:rPr>
              <a:t>Berikut ada beberapa hal yang saya pelajari dan kuasai selama magang ini</a:t>
            </a:r>
          </a:p>
        </p:txBody>
      </p:sp>
      <p:sp>
        <p:nvSpPr>
          <p:cNvPr name="TextBox 4" id="4"/>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5" id="5"/>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Freeform 6" id="6"/>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623857"/>
            <a:ext cx="5056590" cy="4114800"/>
          </a:xfrm>
          <a:custGeom>
            <a:avLst/>
            <a:gdLst/>
            <a:ahLst/>
            <a:cxnLst/>
            <a:rect r="r" b="b" t="t" l="l"/>
            <a:pathLst>
              <a:path h="4114800" w="5056590">
                <a:moveTo>
                  <a:pt x="0" y="0"/>
                </a:moveTo>
                <a:lnTo>
                  <a:pt x="5056590" y="0"/>
                </a:lnTo>
                <a:lnTo>
                  <a:pt x="505659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22503" y="2097336"/>
            <a:ext cx="10836797" cy="3228131"/>
          </a:xfrm>
          <a:prstGeom prst="rect">
            <a:avLst/>
          </a:prstGeom>
        </p:spPr>
        <p:txBody>
          <a:bodyPr anchor="t" rtlCol="false" tIns="0" lIns="0" bIns="0" rIns="0">
            <a:spAutoFit/>
          </a:bodyPr>
          <a:lstStyle/>
          <a:p>
            <a:pPr algn="l">
              <a:lnSpc>
                <a:spcPts val="12150"/>
              </a:lnSpc>
            </a:pPr>
            <a:r>
              <a:rPr lang="en-US" sz="13807" spc="-276">
                <a:solidFill>
                  <a:srgbClr val="EBDCC4"/>
                </a:solidFill>
                <a:latin typeface="League Gothic"/>
                <a:ea typeface="League Gothic"/>
                <a:cs typeface="League Gothic"/>
                <a:sym typeface="League Gothic"/>
              </a:rPr>
              <a:t>BERDASARKAN JABATAN YANG DIBERIKAN</a:t>
            </a:r>
          </a:p>
        </p:txBody>
      </p:sp>
      <p:sp>
        <p:nvSpPr>
          <p:cNvPr name="TextBox 5" id="5"/>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6" id="6"/>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TextBox 7" id="7"/>
          <p:cNvSpPr txBox="true"/>
          <p:nvPr/>
        </p:nvSpPr>
        <p:spPr>
          <a:xfrm rot="0">
            <a:off x="1686123" y="5947100"/>
            <a:ext cx="14915754" cy="2293239"/>
          </a:xfrm>
          <a:prstGeom prst="rect">
            <a:avLst/>
          </a:prstGeom>
        </p:spPr>
        <p:txBody>
          <a:bodyPr anchor="t" rtlCol="false" tIns="0" lIns="0" bIns="0" rIns="0">
            <a:spAutoFit/>
          </a:bodyPr>
          <a:lstStyle/>
          <a:p>
            <a:pPr algn="l" marL="518157" indent="-259078" lvl="1">
              <a:lnSpc>
                <a:spcPts val="3047"/>
              </a:lnSpc>
              <a:buFont typeface="Arial"/>
              <a:buChar char="•"/>
            </a:pPr>
            <a:r>
              <a:rPr lang="en-US" sz="2399">
                <a:solidFill>
                  <a:srgbClr val="EBDCC4"/>
                </a:solidFill>
                <a:latin typeface="Arimo"/>
                <a:ea typeface="Arimo"/>
                <a:cs typeface="Arimo"/>
                <a:sym typeface="Arimo"/>
              </a:rPr>
              <a:t>Manajemen Proyek Teknologi: Mengelola timeline, tim, dan milestone proyek web.</a:t>
            </a:r>
          </a:p>
          <a:p>
            <a:pPr algn="l" marL="518157" indent="-259078" lvl="1">
              <a:lnSpc>
                <a:spcPts val="3047"/>
              </a:lnSpc>
              <a:buFont typeface="Arial"/>
              <a:buChar char="•"/>
            </a:pPr>
            <a:r>
              <a:rPr lang="en-US" sz="2399">
                <a:solidFill>
                  <a:srgbClr val="EBDCC4"/>
                </a:solidFill>
                <a:latin typeface="Arimo"/>
                <a:ea typeface="Arimo"/>
                <a:cs typeface="Arimo"/>
                <a:sym typeface="Arimo"/>
              </a:rPr>
              <a:t>Penguasaan Teknologi Web: Pengembangan full stack, arsitektur scalable, dan integrasi API.</a:t>
            </a:r>
          </a:p>
          <a:p>
            <a:pPr algn="l" marL="518157" indent="-259078" lvl="1">
              <a:lnSpc>
                <a:spcPts val="3047"/>
              </a:lnSpc>
              <a:buFont typeface="Arial"/>
              <a:buChar char="•"/>
            </a:pPr>
            <a:r>
              <a:rPr lang="en-US" sz="2399">
                <a:solidFill>
                  <a:srgbClr val="EBDCC4"/>
                </a:solidFill>
                <a:latin typeface="Arimo"/>
                <a:ea typeface="Arimo"/>
                <a:cs typeface="Arimo"/>
                <a:sym typeface="Arimo"/>
              </a:rPr>
              <a:t>DevOps: Deployment, CI/CD, containerization (Docker), dan monitoring infrastruktur.</a:t>
            </a:r>
          </a:p>
          <a:p>
            <a:pPr algn="l" marL="518157" indent="-259078" lvl="1">
              <a:lnSpc>
                <a:spcPts val="3047"/>
              </a:lnSpc>
              <a:buFont typeface="Arial"/>
              <a:buChar char="•"/>
            </a:pPr>
            <a:r>
              <a:rPr lang="en-US" sz="2399">
                <a:solidFill>
                  <a:srgbClr val="EBDCC4"/>
                </a:solidFill>
                <a:latin typeface="Arimo"/>
                <a:ea typeface="Arimo"/>
                <a:cs typeface="Arimo"/>
                <a:sym typeface="Arimo"/>
              </a:rPr>
              <a:t>Keamanan Aplikasi: Mencegah ancaman seperti XSS, SQL Injection, dan memastikan compliance.</a:t>
            </a:r>
          </a:p>
          <a:p>
            <a:pPr algn="l" marL="518157" indent="-259078" lvl="1">
              <a:lnSpc>
                <a:spcPts val="3047"/>
              </a:lnSpc>
              <a:buFont typeface="Arial"/>
              <a:buChar char="•"/>
            </a:pPr>
            <a:r>
              <a:rPr lang="en-US" sz="2399">
                <a:solidFill>
                  <a:srgbClr val="EBDCC4"/>
                </a:solidFill>
                <a:latin typeface="Arimo"/>
                <a:ea typeface="Arimo"/>
                <a:cs typeface="Arimo"/>
                <a:sym typeface="Arimo"/>
              </a:rPr>
              <a:t>Pengembangan Produk: Analisis kebutuhan pengguna, pengembangan MVP, dan optimasi berbasis data.</a:t>
            </a:r>
          </a:p>
          <a:p>
            <a:pPr algn="l" marL="518157" indent="-259078" lvl="1">
              <a:lnSpc>
                <a:spcPts val="3047"/>
              </a:lnSpc>
              <a:buFont typeface="Arial"/>
              <a:buChar char="•"/>
            </a:pPr>
            <a:r>
              <a:rPr lang="en-US" sz="2399">
                <a:solidFill>
                  <a:srgbClr val="EBDCC4"/>
                </a:solidFill>
                <a:latin typeface="Arimo"/>
                <a:ea typeface="Arimo"/>
                <a:cs typeface="Arimo"/>
                <a:sym typeface="Arimo"/>
              </a:rPr>
              <a:t>Kepemimpinan Teknis: Membimbing tim, menyelesaikan masalah teknis, dan adopsi teknologi baru.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44451"/>
            <a:ext cx="4303059" cy="4114800"/>
          </a:xfrm>
          <a:custGeom>
            <a:avLst/>
            <a:gdLst/>
            <a:ahLst/>
            <a:cxnLst/>
            <a:rect r="r" b="b" t="t" l="l"/>
            <a:pathLst>
              <a:path h="4114800" w="4303059">
                <a:moveTo>
                  <a:pt x="0" y="0"/>
                </a:moveTo>
                <a:lnTo>
                  <a:pt x="4303059" y="0"/>
                </a:lnTo>
                <a:lnTo>
                  <a:pt x="430305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22503" y="2097336"/>
            <a:ext cx="10836797" cy="3228131"/>
          </a:xfrm>
          <a:prstGeom prst="rect">
            <a:avLst/>
          </a:prstGeom>
        </p:spPr>
        <p:txBody>
          <a:bodyPr anchor="t" rtlCol="false" tIns="0" lIns="0" bIns="0" rIns="0">
            <a:spAutoFit/>
          </a:bodyPr>
          <a:lstStyle/>
          <a:p>
            <a:pPr algn="l">
              <a:lnSpc>
                <a:spcPts val="12150"/>
              </a:lnSpc>
            </a:pPr>
            <a:r>
              <a:rPr lang="en-US" sz="13807" spc="-276">
                <a:solidFill>
                  <a:srgbClr val="EBDCC4"/>
                </a:solidFill>
                <a:latin typeface="League Gothic"/>
                <a:ea typeface="League Gothic"/>
                <a:cs typeface="League Gothic"/>
                <a:sym typeface="League Gothic"/>
              </a:rPr>
              <a:t>BERDASARKAN PROJECT YANG DIKERJAKAN</a:t>
            </a:r>
          </a:p>
        </p:txBody>
      </p:sp>
      <p:sp>
        <p:nvSpPr>
          <p:cNvPr name="TextBox 5" id="5"/>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6" id="6"/>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TextBox 7" id="7"/>
          <p:cNvSpPr txBox="true"/>
          <p:nvPr/>
        </p:nvSpPr>
        <p:spPr>
          <a:xfrm rot="0">
            <a:off x="2071317" y="5592166"/>
            <a:ext cx="14145365" cy="3055239"/>
          </a:xfrm>
          <a:prstGeom prst="rect">
            <a:avLst/>
          </a:prstGeom>
        </p:spPr>
        <p:txBody>
          <a:bodyPr anchor="t" rtlCol="false" tIns="0" lIns="0" bIns="0" rIns="0">
            <a:spAutoFit/>
          </a:bodyPr>
          <a:lstStyle/>
          <a:p>
            <a:pPr algn="l" marL="518157" indent="-259078" lvl="1">
              <a:lnSpc>
                <a:spcPts val="3047"/>
              </a:lnSpc>
              <a:buFont typeface="Arial"/>
              <a:buChar char="•"/>
            </a:pPr>
            <a:r>
              <a:rPr lang="en-US" sz="2399">
                <a:solidFill>
                  <a:srgbClr val="EBDCC4"/>
                </a:solidFill>
                <a:latin typeface="Arimo"/>
                <a:ea typeface="Arimo"/>
                <a:cs typeface="Arimo"/>
                <a:sym typeface="Arimo"/>
              </a:rPr>
              <a:t>Teknologi Web: Front-end dan back-end development dengan tool seperti Visual Studio Code dan framework pendukung.</a:t>
            </a:r>
          </a:p>
          <a:p>
            <a:pPr algn="l" marL="518157" indent="-259078" lvl="1">
              <a:lnSpc>
                <a:spcPts val="3047"/>
              </a:lnSpc>
              <a:buFont typeface="Arial"/>
              <a:buChar char="•"/>
            </a:pPr>
            <a:r>
              <a:rPr lang="en-US" sz="2399">
                <a:solidFill>
                  <a:srgbClr val="EBDCC4"/>
                </a:solidFill>
                <a:latin typeface="Arimo"/>
                <a:ea typeface="Arimo"/>
                <a:cs typeface="Arimo"/>
                <a:sym typeface="Arimo"/>
              </a:rPr>
              <a:t>AI dan Machine Learning: Dasar-dasar generative AI dan integrasi model AI dalam aplikasi nyata.</a:t>
            </a:r>
          </a:p>
          <a:p>
            <a:pPr algn="l" marL="518157" indent="-259078" lvl="1">
              <a:lnSpc>
                <a:spcPts val="3047"/>
              </a:lnSpc>
              <a:buFont typeface="Arial"/>
              <a:buChar char="•"/>
            </a:pPr>
            <a:r>
              <a:rPr lang="en-US" sz="2399">
                <a:solidFill>
                  <a:srgbClr val="EBDCC4"/>
                </a:solidFill>
                <a:latin typeface="Arimo"/>
                <a:ea typeface="Arimo"/>
                <a:cs typeface="Arimo"/>
                <a:sym typeface="Arimo"/>
              </a:rPr>
              <a:t>Manajemen Proyek Digital: Memahami kebutuhan klien, perencanaan proyek, hingga eksekusi dan peluncuran.</a:t>
            </a:r>
          </a:p>
          <a:p>
            <a:pPr algn="l" marL="518157" indent="-259078" lvl="1">
              <a:lnSpc>
                <a:spcPts val="3047"/>
              </a:lnSpc>
              <a:buFont typeface="Arial"/>
              <a:buChar char="•"/>
            </a:pPr>
            <a:r>
              <a:rPr lang="en-US" sz="2399">
                <a:solidFill>
                  <a:srgbClr val="EBDCC4"/>
                </a:solidFill>
                <a:latin typeface="Arimo"/>
                <a:ea typeface="Arimo"/>
                <a:cs typeface="Arimo"/>
                <a:sym typeface="Arimo"/>
              </a:rPr>
              <a:t>Optimasi UX/UI: Mendesain antarmuka pengguna yang estetis dan efisien.</a:t>
            </a:r>
          </a:p>
          <a:p>
            <a:pPr algn="l" marL="518157" indent="-259078" lvl="1">
              <a:lnSpc>
                <a:spcPts val="3047"/>
              </a:lnSpc>
              <a:buFont typeface="Arial"/>
              <a:buChar char="•"/>
            </a:pPr>
            <a:r>
              <a:rPr lang="en-US" sz="2399">
                <a:solidFill>
                  <a:srgbClr val="EBDCC4"/>
                </a:solidFill>
                <a:latin typeface="Arimo"/>
                <a:ea typeface="Arimo"/>
                <a:cs typeface="Arimo"/>
                <a:sym typeface="Arimo"/>
              </a:rPr>
              <a:t>Bisnis Digital: Belajar bagaimana teknologi dapat mendukung UMKM dan peluang usaha lainnya.</a:t>
            </a:r>
          </a:p>
          <a:p>
            <a:pPr algn="l">
              <a:lnSpc>
                <a:spcPts val="304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grpSp>
        <p:nvGrpSpPr>
          <p:cNvPr name="Group 2" id="2"/>
          <p:cNvGrpSpPr/>
          <p:nvPr/>
        </p:nvGrpSpPr>
        <p:grpSpPr>
          <a:xfrm rot="0">
            <a:off x="11711501" y="1028700"/>
            <a:ext cx="6576499" cy="8229600"/>
            <a:chOff x="0" y="0"/>
            <a:chExt cx="8768665" cy="10972800"/>
          </a:xfrm>
        </p:grpSpPr>
        <p:pic>
          <p:nvPicPr>
            <p:cNvPr name="Picture 3" id="3"/>
            <p:cNvPicPr>
              <a:picLocks noChangeAspect="true"/>
            </p:cNvPicPr>
            <p:nvPr/>
          </p:nvPicPr>
          <p:blipFill>
            <a:blip r:embed="rId2"/>
            <a:srcRect l="13589" t="0" r="13589" b="0"/>
            <a:stretch>
              <a:fillRect/>
            </a:stretch>
          </p:blipFill>
          <p:spPr>
            <a:xfrm flipH="false" flipV="false">
              <a:off x="0" y="0"/>
              <a:ext cx="8768665" cy="10972800"/>
            </a:xfrm>
            <a:prstGeom prst="rect">
              <a:avLst/>
            </a:prstGeom>
          </p:spPr>
        </p:pic>
      </p:grpSp>
      <p:sp>
        <p:nvSpPr>
          <p:cNvPr name="TextBox 4" id="4"/>
          <p:cNvSpPr txBox="true"/>
          <p:nvPr/>
        </p:nvSpPr>
        <p:spPr>
          <a:xfrm rot="0">
            <a:off x="1008986" y="1777365"/>
            <a:ext cx="9903807" cy="3033702"/>
          </a:xfrm>
          <a:prstGeom prst="rect">
            <a:avLst/>
          </a:prstGeom>
        </p:spPr>
        <p:txBody>
          <a:bodyPr anchor="t" rtlCol="false" tIns="0" lIns="0" bIns="0" rIns="0">
            <a:spAutoFit/>
          </a:bodyPr>
          <a:lstStyle/>
          <a:p>
            <a:pPr algn="l">
              <a:lnSpc>
                <a:spcPts val="11446"/>
              </a:lnSpc>
            </a:pPr>
            <a:r>
              <a:rPr lang="en-US" sz="13007" spc="-260">
                <a:solidFill>
                  <a:srgbClr val="EBDCC4"/>
                </a:solidFill>
                <a:latin typeface="League Gothic"/>
                <a:ea typeface="League Gothic"/>
                <a:cs typeface="League Gothic"/>
                <a:sym typeface="League Gothic"/>
              </a:rPr>
              <a:t>NEXT STEP ON MY JOURNEY</a:t>
            </a:r>
          </a:p>
        </p:txBody>
      </p:sp>
      <p:sp>
        <p:nvSpPr>
          <p:cNvPr name="TextBox 5" id="5"/>
          <p:cNvSpPr txBox="true"/>
          <p:nvPr/>
        </p:nvSpPr>
        <p:spPr>
          <a:xfrm rot="0">
            <a:off x="1008986" y="5117800"/>
            <a:ext cx="6486203" cy="3817239"/>
          </a:xfrm>
          <a:prstGeom prst="rect">
            <a:avLst/>
          </a:prstGeom>
        </p:spPr>
        <p:txBody>
          <a:bodyPr anchor="t" rtlCol="false" tIns="0" lIns="0" bIns="0" rIns="0">
            <a:spAutoFit/>
          </a:bodyPr>
          <a:lstStyle/>
          <a:p>
            <a:pPr algn="l" marL="518157" indent="-259078" lvl="1">
              <a:lnSpc>
                <a:spcPts val="3047"/>
              </a:lnSpc>
              <a:buAutoNum type="arabicPeriod" startAt="1"/>
            </a:pPr>
            <a:r>
              <a:rPr lang="en-US" sz="2399">
                <a:solidFill>
                  <a:srgbClr val="EBDCC4"/>
                </a:solidFill>
                <a:latin typeface="Arimo"/>
                <a:ea typeface="Arimo"/>
                <a:cs typeface="Arimo"/>
                <a:sym typeface="Arimo"/>
              </a:rPr>
              <a:t>Tingkatkan Keterampilan: Ambil sertifikasi teknis dan asah soft skills.</a:t>
            </a:r>
          </a:p>
          <a:p>
            <a:pPr algn="l" marL="518157" indent="-259078" lvl="1">
              <a:lnSpc>
                <a:spcPts val="3047"/>
              </a:lnSpc>
              <a:buAutoNum type="arabicPeriod" startAt="1"/>
            </a:pPr>
            <a:r>
              <a:rPr lang="en-US" sz="2399">
                <a:solidFill>
                  <a:srgbClr val="EBDCC4"/>
                </a:solidFill>
                <a:latin typeface="Arimo"/>
                <a:ea typeface="Arimo"/>
                <a:cs typeface="Arimo"/>
                <a:sym typeface="Arimo"/>
              </a:rPr>
              <a:t>Cari Pengalaman Kerja: Gabung perusahaan teknologi inovatif.</a:t>
            </a:r>
          </a:p>
          <a:p>
            <a:pPr algn="l" marL="518157" indent="-259078" lvl="1">
              <a:lnSpc>
                <a:spcPts val="3047"/>
              </a:lnSpc>
              <a:buAutoNum type="arabicPeriod" startAt="1"/>
            </a:pPr>
            <a:r>
              <a:rPr lang="en-US" sz="2399">
                <a:solidFill>
                  <a:srgbClr val="EBDCC4"/>
                </a:solidFill>
                <a:latin typeface="Arimo"/>
                <a:ea typeface="Arimo"/>
                <a:cs typeface="Arimo"/>
                <a:sym typeface="Arimo"/>
              </a:rPr>
              <a:t>Bangun Personal Branding: Publikasikan karya di platform profesional.</a:t>
            </a:r>
          </a:p>
          <a:p>
            <a:pPr algn="l" marL="518157" indent="-259078" lvl="1">
              <a:lnSpc>
                <a:spcPts val="3047"/>
              </a:lnSpc>
              <a:buAutoNum type="arabicPeriod" startAt="1"/>
            </a:pPr>
            <a:r>
              <a:rPr lang="en-US" sz="2399">
                <a:solidFill>
                  <a:srgbClr val="EBDCC4"/>
                </a:solidFill>
                <a:latin typeface="Arimo"/>
                <a:ea typeface="Arimo"/>
                <a:cs typeface="Arimo"/>
                <a:sym typeface="Arimo"/>
              </a:rPr>
              <a:t>Eksplorasi Teknologi Baru: Fokus pada AI, data analytics, atau blockchain.</a:t>
            </a:r>
          </a:p>
          <a:p>
            <a:pPr algn="l" marL="518157" indent="-259078" lvl="1">
              <a:lnSpc>
                <a:spcPts val="3047"/>
              </a:lnSpc>
              <a:buAutoNum type="arabicPeriod" startAt="1"/>
            </a:pPr>
            <a:r>
              <a:rPr lang="en-US" sz="2399">
                <a:solidFill>
                  <a:srgbClr val="EBDCC4"/>
                </a:solidFill>
                <a:latin typeface="Arimo"/>
                <a:ea typeface="Arimo"/>
                <a:cs typeface="Arimo"/>
                <a:sym typeface="Arimo"/>
              </a:rPr>
              <a:t>Rencanakan Karier: Tentukan spesialisasi dan pertimbangkan pendidikan lanjut.</a:t>
            </a:r>
          </a:p>
        </p:txBody>
      </p:sp>
      <p:sp>
        <p:nvSpPr>
          <p:cNvPr name="TextBox 6" id="6"/>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28700" y="3137821"/>
            <a:ext cx="16230600" cy="5335333"/>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
        <p:nvSpPr>
          <p:cNvPr name="TextBox 3" id="3"/>
          <p:cNvSpPr txBox="true"/>
          <p:nvPr/>
        </p:nvSpPr>
        <p:spPr>
          <a:xfrm rot="0">
            <a:off x="1028700" y="3137821"/>
            <a:ext cx="16230600" cy="5335293"/>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
        <p:nvSpPr>
          <p:cNvPr name="TextBox 4" id="4"/>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5" id="5"/>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Freeform 6" id="6"/>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grpSp>
        <p:nvGrpSpPr>
          <p:cNvPr name="Group 2" id="2"/>
          <p:cNvGrpSpPr/>
          <p:nvPr/>
        </p:nvGrpSpPr>
        <p:grpSpPr>
          <a:xfrm rot="0">
            <a:off x="3081546" y="1957855"/>
            <a:ext cx="12124908" cy="3948877"/>
            <a:chOff x="0" y="0"/>
            <a:chExt cx="16166545" cy="5265169"/>
          </a:xfrm>
        </p:grpSpPr>
        <p:pic>
          <p:nvPicPr>
            <p:cNvPr name="Picture 3" id="3"/>
            <p:cNvPicPr>
              <a:picLocks noChangeAspect="true"/>
            </p:cNvPicPr>
            <p:nvPr/>
          </p:nvPicPr>
          <p:blipFill>
            <a:blip r:embed="rId2"/>
            <a:srcRect l="0" t="21040" r="0" b="21040"/>
            <a:stretch>
              <a:fillRect/>
            </a:stretch>
          </p:blipFill>
          <p:spPr>
            <a:xfrm flipH="false" flipV="false">
              <a:off x="0" y="0"/>
              <a:ext cx="16166545" cy="5265169"/>
            </a:xfrm>
            <a:prstGeom prst="rect">
              <a:avLst/>
            </a:prstGeom>
          </p:spPr>
        </p:pic>
      </p:grpSp>
      <p:sp>
        <p:nvSpPr>
          <p:cNvPr name="Freeform 4" id="4"/>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081546" y="4888532"/>
            <a:ext cx="12124908" cy="2445874"/>
          </a:xfrm>
          <a:prstGeom prst="rect">
            <a:avLst/>
          </a:prstGeom>
        </p:spPr>
        <p:txBody>
          <a:bodyPr anchor="t" rtlCol="false" tIns="0" lIns="0" bIns="0" rIns="0">
            <a:spAutoFit/>
          </a:bodyPr>
          <a:lstStyle/>
          <a:p>
            <a:pPr algn="ctr">
              <a:lnSpc>
                <a:spcPts val="17693"/>
              </a:lnSpc>
            </a:pPr>
            <a:r>
              <a:rPr lang="en-US" sz="20105" spc="-402">
                <a:solidFill>
                  <a:srgbClr val="EBDCC4"/>
                </a:solidFill>
                <a:latin typeface="League Gothic"/>
                <a:ea typeface="League Gothic"/>
                <a:cs typeface="League Gothic"/>
                <a:sym typeface="League Gothic"/>
              </a:rPr>
              <a:t>SELAMAT DATANG</a:t>
            </a:r>
          </a:p>
        </p:txBody>
      </p:sp>
      <p:sp>
        <p:nvSpPr>
          <p:cNvPr name="TextBox 6" id="6"/>
          <p:cNvSpPr txBox="true"/>
          <p:nvPr/>
        </p:nvSpPr>
        <p:spPr>
          <a:xfrm rot="0">
            <a:off x="3722068" y="7111589"/>
            <a:ext cx="10843863" cy="1299972"/>
          </a:xfrm>
          <a:prstGeom prst="rect">
            <a:avLst/>
          </a:prstGeom>
        </p:spPr>
        <p:txBody>
          <a:bodyPr anchor="t" rtlCol="false" tIns="0" lIns="0" bIns="0" rIns="0">
            <a:spAutoFit/>
          </a:bodyPr>
          <a:lstStyle/>
          <a:p>
            <a:pPr algn="ctr">
              <a:lnSpc>
                <a:spcPts val="3428"/>
              </a:lnSpc>
            </a:pPr>
            <a:r>
              <a:rPr lang="en-US" sz="2699">
                <a:solidFill>
                  <a:srgbClr val="EBDCC4"/>
                </a:solidFill>
                <a:latin typeface="Arimo"/>
                <a:ea typeface="Arimo"/>
                <a:cs typeface="Arimo"/>
                <a:sym typeface="Arimo"/>
              </a:rPr>
              <a:t>Berikut adalah portofolio keikutsertaan saya dalam Program MBKM Magang Mandiri yang Berlokasi di PT. Afbe Cahaya Kreatif selama 6 bulan Periode 1 Juli 2024 - 30 Januari 2025</a:t>
            </a:r>
          </a:p>
        </p:txBody>
      </p:sp>
      <p:sp>
        <p:nvSpPr>
          <p:cNvPr name="TextBox 7" id="7"/>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8" id="8"/>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269382"/>
            <a:ext cx="9903807" cy="4726412"/>
          </a:xfrm>
          <a:prstGeom prst="rect">
            <a:avLst/>
          </a:prstGeom>
        </p:spPr>
        <p:txBody>
          <a:bodyPr anchor="t" rtlCol="false" tIns="0" lIns="0" bIns="0" rIns="0">
            <a:spAutoFit/>
          </a:bodyPr>
          <a:lstStyle/>
          <a:p>
            <a:pPr algn="l">
              <a:lnSpc>
                <a:spcPts val="17781"/>
              </a:lnSpc>
            </a:pPr>
            <a:r>
              <a:rPr lang="en-US" sz="20205" spc="-404">
                <a:solidFill>
                  <a:srgbClr val="EBDCC4"/>
                </a:solidFill>
                <a:latin typeface="League Gothic"/>
                <a:ea typeface="League Gothic"/>
                <a:cs typeface="League Gothic"/>
                <a:sym typeface="League Gothic"/>
              </a:rPr>
              <a:t>DENI RAMDANI BADRUDIN</a:t>
            </a:r>
          </a:p>
        </p:txBody>
      </p:sp>
      <p:sp>
        <p:nvSpPr>
          <p:cNvPr name="TextBox 4" id="4"/>
          <p:cNvSpPr txBox="true"/>
          <p:nvPr/>
        </p:nvSpPr>
        <p:spPr>
          <a:xfrm rot="0">
            <a:off x="1028700" y="6764489"/>
            <a:ext cx="8831250" cy="1916430"/>
          </a:xfrm>
          <a:prstGeom prst="rect">
            <a:avLst/>
          </a:prstGeom>
        </p:spPr>
        <p:txBody>
          <a:bodyPr anchor="t" rtlCol="false" tIns="0" lIns="0" bIns="0" rIns="0">
            <a:spAutoFit/>
          </a:bodyPr>
          <a:lstStyle/>
          <a:p>
            <a:pPr algn="l">
              <a:lnSpc>
                <a:spcPts val="3809"/>
              </a:lnSpc>
            </a:pPr>
            <a:r>
              <a:rPr lang="en-US" sz="2999">
                <a:solidFill>
                  <a:srgbClr val="EBDCC4"/>
                </a:solidFill>
                <a:latin typeface="Arimo"/>
                <a:ea typeface="Arimo"/>
                <a:cs typeface="Arimo"/>
                <a:sym typeface="Arimo"/>
              </a:rPr>
              <a:t>Saya Adalah Mahasiswa Smester 7</a:t>
            </a:r>
            <a:r>
              <a:rPr lang="en-US" sz="2999">
                <a:solidFill>
                  <a:srgbClr val="EBDCC4"/>
                </a:solidFill>
                <a:latin typeface="Arimo"/>
                <a:ea typeface="Arimo"/>
                <a:cs typeface="Arimo"/>
                <a:sym typeface="Arimo"/>
              </a:rPr>
              <a:t> Program Studi Teknik Informatika di Univeritas Widyatama Bandung dengan Mata Kuliah Konsentrasi Database </a:t>
            </a:r>
          </a:p>
        </p:txBody>
      </p:sp>
      <p:sp>
        <p:nvSpPr>
          <p:cNvPr name="TextBox 5" id="5"/>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6" id="6"/>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28700" y="2641362"/>
            <a:ext cx="9903807" cy="3944633"/>
          </a:xfrm>
          <a:prstGeom prst="rect">
            <a:avLst/>
          </a:prstGeom>
        </p:spPr>
        <p:txBody>
          <a:bodyPr anchor="t" rtlCol="false" tIns="0" lIns="0" bIns="0" rIns="0">
            <a:spAutoFit/>
          </a:bodyPr>
          <a:lstStyle/>
          <a:p>
            <a:pPr algn="l">
              <a:lnSpc>
                <a:spcPts val="14877"/>
              </a:lnSpc>
            </a:pPr>
            <a:r>
              <a:rPr lang="en-US" sz="16906" spc="-338">
                <a:solidFill>
                  <a:srgbClr val="EBDCC4"/>
                </a:solidFill>
                <a:latin typeface="League Gothic"/>
                <a:ea typeface="League Gothic"/>
                <a:cs typeface="League Gothic"/>
                <a:sym typeface="League Gothic"/>
              </a:rPr>
              <a:t>UCAPAN TERMAKASIH</a:t>
            </a:r>
          </a:p>
        </p:txBody>
      </p:sp>
      <p:sp>
        <p:nvSpPr>
          <p:cNvPr name="Freeform 3" id="3"/>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144000" y="2382065"/>
            <a:ext cx="4289715" cy="3948877"/>
            <a:chOff x="0" y="0"/>
            <a:chExt cx="5719620" cy="5265169"/>
          </a:xfrm>
        </p:grpSpPr>
        <p:pic>
          <p:nvPicPr>
            <p:cNvPr name="Picture 5" id="5"/>
            <p:cNvPicPr>
              <a:picLocks noChangeAspect="true"/>
            </p:cNvPicPr>
            <p:nvPr/>
          </p:nvPicPr>
          <p:blipFill>
            <a:blip r:embed="rId4"/>
            <a:srcRect l="0" t="233" r="0" b="233"/>
            <a:stretch>
              <a:fillRect/>
            </a:stretch>
          </p:blipFill>
          <p:spPr>
            <a:xfrm flipH="false" flipV="false">
              <a:off x="0" y="0"/>
              <a:ext cx="5719620" cy="5265169"/>
            </a:xfrm>
            <a:prstGeom prst="rect">
              <a:avLst/>
            </a:prstGeom>
          </p:spPr>
        </p:pic>
      </p:grpSp>
      <p:grpSp>
        <p:nvGrpSpPr>
          <p:cNvPr name="Group 6" id="6"/>
          <p:cNvGrpSpPr/>
          <p:nvPr/>
        </p:nvGrpSpPr>
        <p:grpSpPr>
          <a:xfrm rot="0">
            <a:off x="13433715" y="1884288"/>
            <a:ext cx="3585741" cy="4446654"/>
            <a:chOff x="0" y="0"/>
            <a:chExt cx="4780987" cy="5928872"/>
          </a:xfrm>
        </p:grpSpPr>
        <p:pic>
          <p:nvPicPr>
            <p:cNvPr name="Picture 7" id="7"/>
            <p:cNvPicPr>
              <a:picLocks noChangeAspect="true"/>
            </p:cNvPicPr>
            <p:nvPr/>
          </p:nvPicPr>
          <p:blipFill>
            <a:blip r:embed="rId5"/>
            <a:srcRect l="0" t="396" r="0" b="396"/>
            <a:stretch>
              <a:fillRect/>
            </a:stretch>
          </p:blipFill>
          <p:spPr>
            <a:xfrm flipH="false" flipV="false">
              <a:off x="0" y="0"/>
              <a:ext cx="4780987" cy="5928872"/>
            </a:xfrm>
            <a:prstGeom prst="rect">
              <a:avLst/>
            </a:prstGeom>
          </p:spPr>
        </p:pic>
      </p:grpSp>
      <p:sp>
        <p:nvSpPr>
          <p:cNvPr name="TextBox 8" id="8"/>
          <p:cNvSpPr txBox="true"/>
          <p:nvPr/>
        </p:nvSpPr>
        <p:spPr>
          <a:xfrm rot="0">
            <a:off x="1028700" y="6888833"/>
            <a:ext cx="16230600" cy="1066292"/>
          </a:xfrm>
          <a:prstGeom prst="rect">
            <a:avLst/>
          </a:prstGeom>
        </p:spPr>
        <p:txBody>
          <a:bodyPr anchor="t" rtlCol="false" tIns="0" lIns="0" bIns="0" rIns="0">
            <a:spAutoFit/>
          </a:bodyPr>
          <a:lstStyle/>
          <a:p>
            <a:pPr algn="just">
              <a:lnSpc>
                <a:spcPts val="2793"/>
              </a:lnSpc>
            </a:pPr>
            <a:r>
              <a:rPr lang="en-US" sz="2199">
                <a:solidFill>
                  <a:srgbClr val="EBDCC4"/>
                </a:solidFill>
                <a:latin typeface="Arimo"/>
                <a:ea typeface="Arimo"/>
                <a:cs typeface="Arimo"/>
                <a:sym typeface="Arimo"/>
              </a:rPr>
              <a:t>Dengan penuh rasa syukur kepada Tuhan Yang Maha Esa atas segala rahmat dan karunia-Nya, kami mengucapkan terima kasih kepada </a:t>
            </a:r>
            <a:r>
              <a:rPr lang="en-US" b="true" sz="2199">
                <a:solidFill>
                  <a:srgbClr val="EBDCC4"/>
                </a:solidFill>
                <a:latin typeface="Arimo Bold"/>
                <a:ea typeface="Arimo Bold"/>
                <a:cs typeface="Arimo Bold"/>
                <a:sym typeface="Arimo Bold"/>
              </a:rPr>
              <a:t>PT. Afbe Cahaya Kreatif</a:t>
            </a:r>
            <a:r>
              <a:rPr lang="en-US" sz="2199">
                <a:solidFill>
                  <a:srgbClr val="EBDCC4"/>
                </a:solidFill>
                <a:latin typeface="Arimo"/>
                <a:ea typeface="Arimo"/>
                <a:cs typeface="Arimo"/>
                <a:sym typeface="Arimo"/>
              </a:rPr>
              <a:t> atas dukungan yang luar biasa, serta penghargaan mendalam kepada </a:t>
            </a:r>
            <a:r>
              <a:rPr lang="en-US" b="true" sz="2199">
                <a:solidFill>
                  <a:srgbClr val="EBDCC4"/>
                </a:solidFill>
                <a:latin typeface="Arimo Bold"/>
                <a:ea typeface="Arimo Bold"/>
                <a:cs typeface="Arimo Bold"/>
                <a:sym typeface="Arimo Bold"/>
              </a:rPr>
              <a:t>Mr. Johan Cahyadi selaku</a:t>
            </a:r>
            <a:r>
              <a:rPr lang="en-US" sz="2199">
                <a:solidFill>
                  <a:srgbClr val="EBDCC4"/>
                </a:solidFill>
                <a:latin typeface="Arimo"/>
                <a:ea typeface="Arimo"/>
                <a:cs typeface="Arimo"/>
                <a:sym typeface="Arimo"/>
              </a:rPr>
              <a:t> CEO dan pembimbing lapangan atas arahan, motivasi, dan kesempatan berharga yang telah diberikan selama proses ini.</a:t>
            </a:r>
          </a:p>
        </p:txBody>
      </p:sp>
      <p:sp>
        <p:nvSpPr>
          <p:cNvPr name="TextBox 9" id="9"/>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10" id="10"/>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grpSp>
        <p:nvGrpSpPr>
          <p:cNvPr name="Group 2" id="2"/>
          <p:cNvGrpSpPr/>
          <p:nvPr/>
        </p:nvGrpSpPr>
        <p:grpSpPr>
          <a:xfrm rot="0">
            <a:off x="1028700" y="1351878"/>
            <a:ext cx="4856966" cy="4299947"/>
            <a:chOff x="0" y="0"/>
            <a:chExt cx="1336602" cy="1183315"/>
          </a:xfrm>
        </p:grpSpPr>
        <p:sp>
          <p:nvSpPr>
            <p:cNvPr name="Freeform 3" id="3"/>
            <p:cNvSpPr/>
            <p:nvPr/>
          </p:nvSpPr>
          <p:spPr>
            <a:xfrm flipH="false" flipV="false" rot="0">
              <a:off x="0" y="0"/>
              <a:ext cx="1336602" cy="1183315"/>
            </a:xfrm>
            <a:custGeom>
              <a:avLst/>
              <a:gdLst/>
              <a:ahLst/>
              <a:cxnLst/>
              <a:rect r="r" b="b" t="t" l="l"/>
              <a:pathLst>
                <a:path h="1183315" w="1336602">
                  <a:moveTo>
                    <a:pt x="0" y="0"/>
                  </a:moveTo>
                  <a:lnTo>
                    <a:pt x="1336602" y="0"/>
                  </a:lnTo>
                  <a:lnTo>
                    <a:pt x="1336602" y="1183315"/>
                  </a:lnTo>
                  <a:lnTo>
                    <a:pt x="0" y="1183315"/>
                  </a:lnTo>
                  <a:close/>
                </a:path>
              </a:pathLst>
            </a:custGeom>
            <a:blipFill>
              <a:blip r:embed="rId2"/>
              <a:stretch>
                <a:fillRect l="-2333" t="0" r="-2333" b="0"/>
              </a:stretch>
            </a:blipFill>
          </p:spPr>
        </p:sp>
      </p:grpSp>
      <p:sp>
        <p:nvSpPr>
          <p:cNvPr name="Freeform 4" id="4"/>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807697" y="1975676"/>
            <a:ext cx="10451603" cy="3519074"/>
          </a:xfrm>
          <a:prstGeom prst="rect">
            <a:avLst/>
          </a:prstGeom>
        </p:spPr>
        <p:txBody>
          <a:bodyPr anchor="t" rtlCol="false" tIns="0" lIns="0" bIns="0" rIns="0">
            <a:spAutoFit/>
          </a:bodyPr>
          <a:lstStyle/>
          <a:p>
            <a:pPr algn="l">
              <a:lnSpc>
                <a:spcPts val="13294"/>
              </a:lnSpc>
            </a:pPr>
            <a:r>
              <a:rPr lang="en-US" sz="15107" spc="-302">
                <a:solidFill>
                  <a:srgbClr val="EBDCC4"/>
                </a:solidFill>
                <a:latin typeface="League Gothic"/>
                <a:ea typeface="League Gothic"/>
                <a:cs typeface="League Gothic"/>
                <a:sym typeface="League Gothic"/>
              </a:rPr>
              <a:t>JOBDESC SEBAGAI TECHNICAL MANAGER</a:t>
            </a:r>
          </a:p>
        </p:txBody>
      </p:sp>
      <p:sp>
        <p:nvSpPr>
          <p:cNvPr name="TextBox 6" id="6"/>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7" id="7"/>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
        <p:nvSpPr>
          <p:cNvPr name="TextBox 8" id="8"/>
          <p:cNvSpPr txBox="true"/>
          <p:nvPr/>
        </p:nvSpPr>
        <p:spPr>
          <a:xfrm rot="0">
            <a:off x="1028700" y="6181821"/>
            <a:ext cx="4635882" cy="2716784"/>
          </a:xfrm>
          <a:prstGeom prst="rect">
            <a:avLst/>
          </a:prstGeom>
        </p:spPr>
        <p:txBody>
          <a:bodyPr anchor="t" rtlCol="false" tIns="0" lIns="0" bIns="0" rIns="0">
            <a:spAutoFit/>
          </a:bodyPr>
          <a:lstStyle/>
          <a:p>
            <a:pPr algn="l" marL="431799" indent="-215899" lvl="1">
              <a:lnSpc>
                <a:spcPts val="2539"/>
              </a:lnSpc>
              <a:buFont typeface="Arial"/>
              <a:buChar char="•"/>
            </a:pPr>
            <a:r>
              <a:rPr lang="en-US" sz="1999">
                <a:solidFill>
                  <a:srgbClr val="EBDCC4"/>
                </a:solidFill>
                <a:latin typeface="Arimo"/>
                <a:ea typeface="Arimo"/>
                <a:cs typeface="Arimo"/>
                <a:sym typeface="Arimo"/>
              </a:rPr>
              <a:t>Bertanggung jawab atas perencanaan, desain, dan pengembangan aplikasi web yang inovatif dan sesuai dengan kebutuhan bisnis.</a:t>
            </a:r>
          </a:p>
          <a:p>
            <a:pPr algn="l" marL="388620" indent="-194310" lvl="1">
              <a:lnSpc>
                <a:spcPts val="2286"/>
              </a:lnSpc>
              <a:buFont typeface="Arial"/>
              <a:buChar char="•"/>
            </a:pPr>
            <a:r>
              <a:rPr lang="en-US" sz="1800">
                <a:solidFill>
                  <a:srgbClr val="EBDCC4"/>
                </a:solidFill>
                <a:latin typeface="Arimo"/>
                <a:ea typeface="Arimo"/>
                <a:cs typeface="Arimo"/>
                <a:sym typeface="Arimo"/>
              </a:rPr>
              <a:t>memastikan aplikasi web berfungsi optimal, aman, dan dapat diandalkan dalam mendukung operasional perusahaan.</a:t>
            </a:r>
          </a:p>
        </p:txBody>
      </p:sp>
      <p:sp>
        <p:nvSpPr>
          <p:cNvPr name="TextBox 9" id="9"/>
          <p:cNvSpPr txBox="true"/>
          <p:nvPr/>
        </p:nvSpPr>
        <p:spPr>
          <a:xfrm rot="0">
            <a:off x="1047119" y="5570951"/>
            <a:ext cx="4635882" cy="629920"/>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Perencanaan dan Pengembangan Teknologi</a:t>
            </a:r>
          </a:p>
        </p:txBody>
      </p:sp>
      <p:sp>
        <p:nvSpPr>
          <p:cNvPr name="TextBox 10" id="10"/>
          <p:cNvSpPr txBox="true"/>
          <p:nvPr/>
        </p:nvSpPr>
        <p:spPr>
          <a:xfrm rot="0">
            <a:off x="6807697" y="6181821"/>
            <a:ext cx="4635882" cy="2830195"/>
          </a:xfrm>
          <a:prstGeom prst="rect">
            <a:avLst/>
          </a:prstGeom>
        </p:spPr>
        <p:txBody>
          <a:bodyPr anchor="t" rtlCol="false" tIns="0" lIns="0" bIns="0" rIns="0">
            <a:spAutoFit/>
          </a:bodyPr>
          <a:lstStyle/>
          <a:p>
            <a:pPr algn="l" marL="431799" indent="-215899" lvl="1">
              <a:lnSpc>
                <a:spcPts val="2539"/>
              </a:lnSpc>
              <a:buFont typeface="Arial"/>
              <a:buChar char="•"/>
            </a:pPr>
            <a:r>
              <a:rPr lang="en-US" sz="1999">
                <a:solidFill>
                  <a:srgbClr val="EBDCC4"/>
                </a:solidFill>
                <a:latin typeface="Arimo"/>
                <a:ea typeface="Arimo"/>
                <a:cs typeface="Arimo"/>
                <a:sym typeface="Arimo"/>
              </a:rPr>
              <a:t>Memimpin, mengarahkan, dan mengelola tim pengembang dalam memastikan kualitas dan efisiensi dalam proses pengembangan aplikasi.</a:t>
            </a:r>
          </a:p>
          <a:p>
            <a:pPr algn="l" marL="431799" indent="-215899" lvl="1">
              <a:lnSpc>
                <a:spcPts val="2539"/>
              </a:lnSpc>
              <a:buFont typeface="Arial"/>
              <a:buChar char="•"/>
            </a:pPr>
            <a:r>
              <a:rPr lang="en-US" sz="1999">
                <a:solidFill>
                  <a:srgbClr val="EBDCC4"/>
                </a:solidFill>
                <a:latin typeface="Arimo"/>
                <a:ea typeface="Arimo"/>
                <a:cs typeface="Arimo"/>
                <a:sym typeface="Arimo"/>
              </a:rPr>
              <a:t>Mengelola timeline proyek, memastikan alokasi sumber daya yang efisien, serta menjaga proyek tetap sesuai harapan.</a:t>
            </a:r>
          </a:p>
        </p:txBody>
      </p:sp>
      <p:sp>
        <p:nvSpPr>
          <p:cNvPr name="TextBox 11" id="11"/>
          <p:cNvSpPr txBox="true"/>
          <p:nvPr/>
        </p:nvSpPr>
        <p:spPr>
          <a:xfrm rot="0">
            <a:off x="6826117" y="5570951"/>
            <a:ext cx="4635882" cy="315595"/>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Manajemen Tim Teknis</a:t>
            </a:r>
          </a:p>
        </p:txBody>
      </p:sp>
      <p:sp>
        <p:nvSpPr>
          <p:cNvPr name="TextBox 12" id="12"/>
          <p:cNvSpPr txBox="true"/>
          <p:nvPr/>
        </p:nvSpPr>
        <p:spPr>
          <a:xfrm rot="0">
            <a:off x="12586580" y="6181821"/>
            <a:ext cx="4635882" cy="1572895"/>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Secara aktif terlibat dalam setiap pembuatan dan pengembangan aplikasi web, termasuk coding, debugging, dan pengujian untuk memastikan hasil akhir sesuai standar perusahaan.</a:t>
            </a:r>
          </a:p>
        </p:txBody>
      </p:sp>
      <p:sp>
        <p:nvSpPr>
          <p:cNvPr name="TextBox 13" id="13"/>
          <p:cNvSpPr txBox="true"/>
          <p:nvPr/>
        </p:nvSpPr>
        <p:spPr>
          <a:xfrm rot="0">
            <a:off x="12604999" y="5570951"/>
            <a:ext cx="4635882" cy="315595"/>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Ikut Serta dalam Pelaksanaan Proyek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grpSp>
        <p:nvGrpSpPr>
          <p:cNvPr name="Group 2" id="2"/>
          <p:cNvGrpSpPr/>
          <p:nvPr/>
        </p:nvGrpSpPr>
        <p:grpSpPr>
          <a:xfrm rot="0">
            <a:off x="6132950" y="6892446"/>
            <a:ext cx="9658350" cy="1613878"/>
            <a:chOff x="0" y="0"/>
            <a:chExt cx="2543763" cy="425054"/>
          </a:xfrm>
        </p:grpSpPr>
        <p:sp>
          <p:nvSpPr>
            <p:cNvPr name="Freeform 3" id="3"/>
            <p:cNvSpPr/>
            <p:nvPr/>
          </p:nvSpPr>
          <p:spPr>
            <a:xfrm flipH="false" flipV="false" rot="0">
              <a:off x="0" y="0"/>
              <a:ext cx="2543763" cy="425054"/>
            </a:xfrm>
            <a:custGeom>
              <a:avLst/>
              <a:gdLst/>
              <a:ahLst/>
              <a:cxnLst/>
              <a:rect r="r" b="b" t="t" l="l"/>
              <a:pathLst>
                <a:path h="425054" w="2543763">
                  <a:moveTo>
                    <a:pt x="0" y="0"/>
                  </a:moveTo>
                  <a:lnTo>
                    <a:pt x="2543763" y="0"/>
                  </a:lnTo>
                  <a:lnTo>
                    <a:pt x="2543763" y="425054"/>
                  </a:lnTo>
                  <a:lnTo>
                    <a:pt x="0" y="425054"/>
                  </a:lnTo>
                  <a:close/>
                </a:path>
              </a:pathLst>
            </a:custGeom>
            <a:solidFill>
              <a:srgbClr val="EBDCC4"/>
            </a:solidFill>
          </p:spPr>
        </p:sp>
        <p:sp>
          <p:nvSpPr>
            <p:cNvPr name="TextBox 4" id="4"/>
            <p:cNvSpPr txBox="true"/>
            <p:nvPr/>
          </p:nvSpPr>
          <p:spPr>
            <a:xfrm>
              <a:off x="0" y="57150"/>
              <a:ext cx="2543763" cy="367904"/>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1028700" y="1780676"/>
            <a:ext cx="4659514" cy="6725649"/>
            <a:chOff x="0" y="0"/>
            <a:chExt cx="1047954" cy="1512641"/>
          </a:xfrm>
        </p:grpSpPr>
        <p:sp>
          <p:nvSpPr>
            <p:cNvPr name="Freeform 6" id="6"/>
            <p:cNvSpPr/>
            <p:nvPr/>
          </p:nvSpPr>
          <p:spPr>
            <a:xfrm flipH="false" flipV="false" rot="0">
              <a:off x="0" y="0"/>
              <a:ext cx="1047954" cy="1512641"/>
            </a:xfrm>
            <a:custGeom>
              <a:avLst/>
              <a:gdLst/>
              <a:ahLst/>
              <a:cxnLst/>
              <a:rect r="r" b="b" t="t" l="l"/>
              <a:pathLst>
                <a:path h="1512641" w="1047954">
                  <a:moveTo>
                    <a:pt x="0" y="0"/>
                  </a:moveTo>
                  <a:lnTo>
                    <a:pt x="1047954" y="0"/>
                  </a:lnTo>
                  <a:lnTo>
                    <a:pt x="1047954" y="1512641"/>
                  </a:lnTo>
                  <a:lnTo>
                    <a:pt x="0" y="1512641"/>
                  </a:lnTo>
                  <a:close/>
                </a:path>
              </a:pathLst>
            </a:custGeom>
            <a:blipFill>
              <a:blip r:embed="rId2"/>
              <a:stretch>
                <a:fillRect l="-8196" t="0" r="-92977" b="0"/>
              </a:stretch>
            </a:blipFill>
          </p:spPr>
        </p:sp>
      </p:grpSp>
      <p:sp>
        <p:nvSpPr>
          <p:cNvPr name="Freeform 7" id="7"/>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928571" y="2390276"/>
            <a:ext cx="11127482" cy="4684249"/>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PROJECT YANG DIKERJAKAN</a:t>
            </a:r>
          </a:p>
        </p:txBody>
      </p:sp>
      <p:sp>
        <p:nvSpPr>
          <p:cNvPr name="TextBox 9" id="9"/>
          <p:cNvSpPr txBox="true"/>
          <p:nvPr/>
        </p:nvSpPr>
        <p:spPr>
          <a:xfrm rot="0">
            <a:off x="6576893" y="7319084"/>
            <a:ext cx="8770464" cy="713867"/>
          </a:xfrm>
          <a:prstGeom prst="rect">
            <a:avLst/>
          </a:prstGeom>
        </p:spPr>
        <p:txBody>
          <a:bodyPr anchor="t" rtlCol="false" tIns="0" lIns="0" bIns="0" rIns="0">
            <a:spAutoFit/>
          </a:bodyPr>
          <a:lstStyle/>
          <a:p>
            <a:pPr algn="l">
              <a:lnSpc>
                <a:spcPts val="2793"/>
              </a:lnSpc>
            </a:pPr>
            <a:r>
              <a:rPr lang="en-US" sz="2199">
                <a:solidFill>
                  <a:srgbClr val="181818"/>
                </a:solidFill>
                <a:latin typeface="Arimo"/>
                <a:ea typeface="Arimo"/>
                <a:cs typeface="Arimo"/>
                <a:sym typeface="Arimo"/>
              </a:rPr>
              <a:t>Berikut ini adalah hasil kerja saya dari beberapa proyek yang telah saya kerjakan selama 6 bulan </a:t>
            </a:r>
          </a:p>
        </p:txBody>
      </p:sp>
      <p:sp>
        <p:nvSpPr>
          <p:cNvPr name="TextBox 10" id="10"/>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11" id="11"/>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2017124" y="1028750"/>
            <a:ext cx="3624431" cy="8229550"/>
          </a:xfrm>
          <a:custGeom>
            <a:avLst/>
            <a:gdLst/>
            <a:ahLst/>
            <a:cxnLst/>
            <a:rect r="r" b="b" t="t" l="l"/>
            <a:pathLst>
              <a:path h="8229550" w="3624431">
                <a:moveTo>
                  <a:pt x="0" y="0"/>
                </a:moveTo>
                <a:lnTo>
                  <a:pt x="3624431" y="0"/>
                </a:lnTo>
                <a:lnTo>
                  <a:pt x="3624431" y="8229550"/>
                </a:lnTo>
                <a:lnTo>
                  <a:pt x="0" y="8229550"/>
                </a:lnTo>
                <a:lnTo>
                  <a:pt x="0" y="0"/>
                </a:lnTo>
                <a:close/>
              </a:path>
            </a:pathLst>
          </a:custGeom>
          <a:blipFill>
            <a:blip r:embed="rId2"/>
            <a:stretch>
              <a:fillRect l="0" t="0" r="0" b="0"/>
            </a:stretch>
          </a:blipFill>
        </p:spPr>
      </p:sp>
      <p:sp>
        <p:nvSpPr>
          <p:cNvPr name="TextBox 3" id="3"/>
          <p:cNvSpPr txBox="true"/>
          <p:nvPr/>
        </p:nvSpPr>
        <p:spPr>
          <a:xfrm rot="0">
            <a:off x="1028700" y="1998037"/>
            <a:ext cx="9903807" cy="3944633"/>
          </a:xfrm>
          <a:prstGeom prst="rect">
            <a:avLst/>
          </a:prstGeom>
        </p:spPr>
        <p:txBody>
          <a:bodyPr anchor="t" rtlCol="false" tIns="0" lIns="0" bIns="0" rIns="0">
            <a:spAutoFit/>
          </a:bodyPr>
          <a:lstStyle/>
          <a:p>
            <a:pPr algn="l">
              <a:lnSpc>
                <a:spcPts val="14877"/>
              </a:lnSpc>
            </a:pPr>
            <a:r>
              <a:rPr lang="en-US" sz="16906" spc="-338">
                <a:solidFill>
                  <a:srgbClr val="EBDCC4"/>
                </a:solidFill>
                <a:latin typeface="League Gothic"/>
                <a:ea typeface="League Gothic"/>
                <a:cs typeface="League Gothic"/>
                <a:sym typeface="League Gothic"/>
              </a:rPr>
              <a:t>WEBSITE “AFBENESIA.COM”</a:t>
            </a:r>
          </a:p>
        </p:txBody>
      </p:sp>
      <p:sp>
        <p:nvSpPr>
          <p:cNvPr name="TextBox 4" id="4"/>
          <p:cNvSpPr txBox="true"/>
          <p:nvPr/>
        </p:nvSpPr>
        <p:spPr>
          <a:xfrm rot="0">
            <a:off x="1028700" y="5770669"/>
            <a:ext cx="8529999" cy="2515870"/>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Website Afbenesia.com berfungsi sebagai platform untuk menawarkan berbagai layanan yang mendukung pengembangan bisnis, termasuk coaching, mentoring, dan konsultasi strategi digital. Situs ini bertujuan untuk membantu UMKM dan perusahaan dalam mencapai pertumbuhan berkelanjutan melalui integrasi kecerdasan buatan dan pendekatan manusiawi dalam strategi digital mereka. Pengunjung dapat mempelajari lebih lanjut tentang layanan, menghubungi tim, dan memperoleh informasi terkait untuk mengembangkan bisnis mereka.</a:t>
            </a:r>
          </a:p>
        </p:txBody>
      </p:sp>
      <p:sp>
        <p:nvSpPr>
          <p:cNvPr name="TextBox 5" id="5"/>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6" id="6"/>
          <p:cNvSpPr txBox="true"/>
          <p:nvPr/>
        </p:nvSpPr>
        <p:spPr>
          <a:xfrm rot="0">
            <a:off x="1028700" y="8957310"/>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Deni Ramdani Badrudin</a:t>
            </a:r>
          </a:p>
        </p:txBody>
      </p:sp>
      <p:sp>
        <p:nvSpPr>
          <p:cNvPr name="Freeform 7" id="7"/>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3663332" y="1028700"/>
            <a:ext cx="1841373" cy="8229600"/>
          </a:xfrm>
          <a:custGeom>
            <a:avLst/>
            <a:gdLst/>
            <a:ahLst/>
            <a:cxnLst/>
            <a:rect r="r" b="b" t="t" l="l"/>
            <a:pathLst>
              <a:path h="8229600" w="1841373">
                <a:moveTo>
                  <a:pt x="0" y="0"/>
                </a:moveTo>
                <a:lnTo>
                  <a:pt x="1841373" y="0"/>
                </a:lnTo>
                <a:lnTo>
                  <a:pt x="1841373"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194485"/>
            <a:ext cx="11524406" cy="3483082"/>
          </a:xfrm>
          <a:prstGeom prst="rect">
            <a:avLst/>
          </a:prstGeom>
        </p:spPr>
        <p:txBody>
          <a:bodyPr anchor="t" rtlCol="false" tIns="0" lIns="0" bIns="0" rIns="0">
            <a:spAutoFit/>
          </a:bodyPr>
          <a:lstStyle/>
          <a:p>
            <a:pPr algn="l">
              <a:lnSpc>
                <a:spcPts val="13114"/>
              </a:lnSpc>
            </a:pPr>
            <a:r>
              <a:rPr lang="en-US" sz="14903" spc="-298">
                <a:solidFill>
                  <a:srgbClr val="EBDCC4"/>
                </a:solidFill>
                <a:latin typeface="League Gothic"/>
                <a:ea typeface="League Gothic"/>
                <a:cs typeface="League Gothic"/>
                <a:sym typeface="League Gothic"/>
              </a:rPr>
              <a:t>WEBSITE “FOOD.AFBENESIA.COM”</a:t>
            </a:r>
          </a:p>
        </p:txBody>
      </p:sp>
      <p:sp>
        <p:nvSpPr>
          <p:cNvPr name="TextBox 4" id="4"/>
          <p:cNvSpPr txBox="true"/>
          <p:nvPr/>
        </p:nvSpPr>
        <p:spPr>
          <a:xfrm rot="0">
            <a:off x="1008986" y="6020466"/>
            <a:ext cx="8529999" cy="2201545"/>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Website food.afbenesia.com adalah platform e-commerce yang menawarkan berbagai produk herbal berkualitas tinggi, termasuk bawang hitam, cendol, kerupuk, keripik, serbuk, dan selai. Produk-produk ini diproses melalui fermentasi alami untuk memastikan kandungan nutrisi dan antioksidan yang optimal. Afbe Food juga memiliki sertifikat halal, menunjukkan komitmennya terhadap kualitas dan kehalalan produk bagi konsumen Muslim.</a:t>
            </a:r>
          </a:p>
        </p:txBody>
      </p:sp>
      <p:sp>
        <p:nvSpPr>
          <p:cNvPr name="TextBox 5" id="5"/>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6" id="6"/>
          <p:cNvSpPr txBox="true"/>
          <p:nvPr/>
        </p:nvSpPr>
        <p:spPr>
          <a:xfrm rot="0">
            <a:off x="1028700" y="8957310"/>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Deni Ramdani Badrudin</a:t>
            </a:r>
          </a:p>
        </p:txBody>
      </p:sp>
      <p:sp>
        <p:nvSpPr>
          <p:cNvPr name="Freeform 7" id="7"/>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15891353" y="1028700"/>
            <a:ext cx="1367947" cy="323178"/>
          </a:xfrm>
          <a:custGeom>
            <a:avLst/>
            <a:gdLst/>
            <a:ahLst/>
            <a:cxnLst/>
            <a:rect r="r" b="b" t="t" l="l"/>
            <a:pathLst>
              <a:path h="323178" w="1367947">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88832" y="1661564"/>
            <a:ext cx="6370468" cy="4377952"/>
          </a:xfrm>
          <a:custGeom>
            <a:avLst/>
            <a:gdLst/>
            <a:ahLst/>
            <a:cxnLst/>
            <a:rect r="r" b="b" t="t" l="l"/>
            <a:pathLst>
              <a:path h="4377952" w="6370468">
                <a:moveTo>
                  <a:pt x="0" y="0"/>
                </a:moveTo>
                <a:lnTo>
                  <a:pt x="6370468" y="0"/>
                </a:lnTo>
                <a:lnTo>
                  <a:pt x="6370468" y="4377952"/>
                </a:lnTo>
                <a:lnTo>
                  <a:pt x="0" y="4377952"/>
                </a:lnTo>
                <a:lnTo>
                  <a:pt x="0" y="0"/>
                </a:lnTo>
                <a:close/>
              </a:path>
            </a:pathLst>
          </a:custGeom>
          <a:blipFill>
            <a:blip r:embed="rId4"/>
            <a:stretch>
              <a:fillRect l="-22339" t="0" r="-22339" b="0"/>
            </a:stretch>
          </a:blipFill>
        </p:spPr>
      </p:sp>
      <p:sp>
        <p:nvSpPr>
          <p:cNvPr name="TextBox 4" id="4"/>
          <p:cNvSpPr txBox="true"/>
          <p:nvPr/>
        </p:nvSpPr>
        <p:spPr>
          <a:xfrm rot="0">
            <a:off x="1008986" y="2391666"/>
            <a:ext cx="10911267" cy="3033549"/>
          </a:xfrm>
          <a:prstGeom prst="rect">
            <a:avLst/>
          </a:prstGeom>
        </p:spPr>
        <p:txBody>
          <a:bodyPr anchor="t" rtlCol="false" tIns="0" lIns="0" bIns="0" rIns="0">
            <a:spAutoFit/>
          </a:bodyPr>
          <a:lstStyle/>
          <a:p>
            <a:pPr algn="l">
              <a:lnSpc>
                <a:spcPts val="11443"/>
              </a:lnSpc>
            </a:pPr>
            <a:r>
              <a:rPr lang="en-US" sz="13003" spc="-260">
                <a:solidFill>
                  <a:srgbClr val="EBDCC4"/>
                </a:solidFill>
                <a:latin typeface="League Gothic"/>
                <a:ea typeface="League Gothic"/>
                <a:cs typeface="League Gothic"/>
                <a:sym typeface="League Gothic"/>
              </a:rPr>
              <a:t>WEBSITE “BOT.AFBENESIA.COM”</a:t>
            </a:r>
          </a:p>
        </p:txBody>
      </p:sp>
      <p:sp>
        <p:nvSpPr>
          <p:cNvPr name="TextBox 5" id="5"/>
          <p:cNvSpPr txBox="true"/>
          <p:nvPr/>
        </p:nvSpPr>
        <p:spPr>
          <a:xfrm rot="0">
            <a:off x="1008986" y="6020466"/>
            <a:ext cx="8529999" cy="1887220"/>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Website bot.afbenesia.com adalah platform chatbot yang dikembangkan oleh Afbenesia untuk memberikan layanan interaktif kepada pengunjung. Chatbot ini dirancang untuk membantu menjawab pertanyaan, memberikan informasi, dan memfasilitasi interaksi dengan pengguna secara efisien. Dengan fitur riwayat percakapan, pengguna dapat melacak interaksi sebelumnya untuk referensi lebih lanjut.</a:t>
            </a:r>
          </a:p>
        </p:txBody>
      </p:sp>
      <p:sp>
        <p:nvSpPr>
          <p:cNvPr name="TextBox 6" id="6"/>
          <p:cNvSpPr txBox="true"/>
          <p:nvPr/>
        </p:nvSpPr>
        <p:spPr>
          <a:xfrm rot="0">
            <a:off x="1028700" y="1085850"/>
            <a:ext cx="2878756"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name="TextBox 7" id="7"/>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Deni Ramdani Badrudin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DAGdSfPcpdQ</dc:identifier>
  <dcterms:modified xsi:type="dcterms:W3CDTF">2011-08-01T06:04:30Z</dcterms:modified>
  <cp:revision>1</cp:revision>
  <dc:title>Black Brown Modern Creative Portfolio Presentation</dc:title>
</cp:coreProperties>
</file>